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5119350" cy="38987413"/>
  <p:notesSz cx="6888163" cy="11209338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-970" y="11098"/>
      </p:cViewPr>
      <p:guideLst>
        <p:guide orient="horz" pos="12279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n"/>
          <p:cNvSpPr>
            <a:spLocks noGrp="1" noRot="1" noChangeAspect="1"/>
          </p:cNvSpPr>
          <p:nvPr>
            <p:ph type="sldImg" idx="2"/>
          </p:nvPr>
        </p:nvSpPr>
        <p:spPr>
          <a:xfrm>
            <a:off x="2628900" y="841375"/>
            <a:ext cx="1630363" cy="42021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n"/>
          <p:cNvSpPr txBox="1">
            <a:spLocks noGrp="1"/>
          </p:cNvSpPr>
          <p:nvPr>
            <p:ph type="body" idx="1"/>
          </p:nvPr>
        </p:nvSpPr>
        <p:spPr>
          <a:xfrm>
            <a:off x="688817" y="5324436"/>
            <a:ext cx="5510530" cy="5044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393" tIns="103393" rIns="103393" bIns="103393" anchor="t" anchorCtr="0">
            <a:no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723772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6380582"/>
            <a:ext cx="12851448" cy="13573396"/>
          </a:xfrm>
        </p:spPr>
        <p:txBody>
          <a:bodyPr anchor="b"/>
          <a:lstStyle>
            <a:lvl1pPr algn="ctr">
              <a:defRPr sz="992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20477420"/>
            <a:ext cx="11339513" cy="9412930"/>
          </a:xfrm>
        </p:spPr>
        <p:txBody>
          <a:bodyPr/>
          <a:lstStyle>
            <a:lvl1pPr marL="0" indent="0" algn="ctr">
              <a:buNone/>
              <a:defRPr sz="3968"/>
            </a:lvl1pPr>
            <a:lvl2pPr marL="755980" indent="0" algn="ctr">
              <a:buNone/>
              <a:defRPr sz="3307"/>
            </a:lvl2pPr>
            <a:lvl3pPr marL="1511960" indent="0" algn="ctr">
              <a:buNone/>
              <a:defRPr sz="2976"/>
            </a:lvl3pPr>
            <a:lvl4pPr marL="2267941" indent="0" algn="ctr">
              <a:buNone/>
              <a:defRPr sz="2646"/>
            </a:lvl4pPr>
            <a:lvl5pPr marL="3023921" indent="0" algn="ctr">
              <a:buNone/>
              <a:defRPr sz="2646"/>
            </a:lvl5pPr>
            <a:lvl6pPr marL="3779901" indent="0" algn="ctr">
              <a:buNone/>
              <a:defRPr sz="2646"/>
            </a:lvl6pPr>
            <a:lvl7pPr marL="4535881" indent="0" algn="ctr">
              <a:buNone/>
              <a:defRPr sz="2646"/>
            </a:lvl7pPr>
            <a:lvl8pPr marL="5291861" indent="0" algn="ctr">
              <a:buNone/>
              <a:defRPr sz="2646"/>
            </a:lvl8pPr>
            <a:lvl9pPr marL="6047842" indent="0" algn="ctr">
              <a:buNone/>
              <a:defRPr sz="2646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316F-7C8B-472F-9CBC-D50D683D56CE}" type="datetimeFigureOut">
              <a:rPr lang="es-CL" smtClean="0"/>
              <a:t>24-02-2021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A061-7F00-4181-995C-AA598A86A1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8083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316F-7C8B-472F-9CBC-D50D683D56CE}" type="datetimeFigureOut">
              <a:rPr lang="es-CL" smtClean="0"/>
              <a:t>24-02-2021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A061-7F00-4181-995C-AA598A86A1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0448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9719790"/>
            <a:ext cx="13040439" cy="16217678"/>
          </a:xfrm>
        </p:spPr>
        <p:txBody>
          <a:bodyPr anchor="b"/>
          <a:lstStyle>
            <a:lvl1pPr>
              <a:defRPr sz="992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26090893"/>
            <a:ext cx="13040439" cy="8528494"/>
          </a:xfrm>
        </p:spPr>
        <p:txBody>
          <a:bodyPr/>
          <a:lstStyle>
            <a:lvl1pPr marL="0" indent="0">
              <a:buNone/>
              <a:defRPr sz="3968">
                <a:solidFill>
                  <a:schemeClr val="tx1"/>
                </a:solidFill>
              </a:defRPr>
            </a:lvl1pPr>
            <a:lvl2pPr marL="755980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2pPr>
            <a:lvl3pPr marL="1511960" indent="0">
              <a:buNone/>
              <a:defRPr sz="2976">
                <a:solidFill>
                  <a:schemeClr val="tx1">
                    <a:tint val="75000"/>
                  </a:schemeClr>
                </a:solidFill>
              </a:defRPr>
            </a:lvl3pPr>
            <a:lvl4pPr marL="226794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4pPr>
            <a:lvl5pPr marL="302392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5pPr>
            <a:lvl6pPr marL="377990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6pPr>
            <a:lvl7pPr marL="453588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7pPr>
            <a:lvl8pPr marL="529186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8pPr>
            <a:lvl9pPr marL="6047842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316F-7C8B-472F-9CBC-D50D683D56CE}" type="datetimeFigureOut">
              <a:rPr lang="es-CL" smtClean="0"/>
              <a:t>24-02-2021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A061-7F00-4181-995C-AA598A86A1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61618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10378594"/>
            <a:ext cx="6425724" cy="2473715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10378594"/>
            <a:ext cx="6425724" cy="2473715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316F-7C8B-472F-9CBC-D50D683D56CE}" type="datetimeFigureOut">
              <a:rPr lang="es-CL" smtClean="0"/>
              <a:t>24-02-2021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A061-7F00-4181-995C-AA598A86A1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80501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2075727"/>
            <a:ext cx="13040439" cy="753576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9557334"/>
            <a:ext cx="6396193" cy="4683902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14241236"/>
            <a:ext cx="6396193" cy="209467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9557334"/>
            <a:ext cx="6427693" cy="4683902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14241236"/>
            <a:ext cx="6427693" cy="209467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316F-7C8B-472F-9CBC-D50D683D56CE}" type="datetimeFigureOut">
              <a:rPr lang="es-CL" smtClean="0"/>
              <a:t>24-02-2021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A061-7F00-4181-995C-AA598A86A1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28274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316F-7C8B-472F-9CBC-D50D683D56CE}" type="datetimeFigureOut">
              <a:rPr lang="es-CL" smtClean="0"/>
              <a:t>24-02-2021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A061-7F00-4181-995C-AA598A86A1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3330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316F-7C8B-472F-9CBC-D50D683D56CE}" type="datetimeFigureOut">
              <a:rPr lang="es-CL" smtClean="0"/>
              <a:t>24-02-2021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A061-7F00-4181-995C-AA598A86A1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43264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2599161"/>
            <a:ext cx="4876384" cy="909706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5613474"/>
            <a:ext cx="7654171" cy="27706333"/>
          </a:xfrm>
        </p:spPr>
        <p:txBody>
          <a:bodyPr/>
          <a:lstStyle>
            <a:lvl1pPr>
              <a:defRPr sz="5291"/>
            </a:lvl1pPr>
            <a:lvl2pPr>
              <a:defRPr sz="4630"/>
            </a:lvl2pPr>
            <a:lvl3pPr>
              <a:defRPr sz="3968"/>
            </a:lvl3pPr>
            <a:lvl4pPr>
              <a:defRPr sz="3307"/>
            </a:lvl4pPr>
            <a:lvl5pPr>
              <a:defRPr sz="3307"/>
            </a:lvl5pPr>
            <a:lvl6pPr>
              <a:defRPr sz="3307"/>
            </a:lvl6pPr>
            <a:lvl7pPr>
              <a:defRPr sz="3307"/>
            </a:lvl7pPr>
            <a:lvl8pPr>
              <a:defRPr sz="3307"/>
            </a:lvl8pPr>
            <a:lvl9pPr>
              <a:defRPr sz="330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11696224"/>
            <a:ext cx="4876384" cy="21668702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316F-7C8B-472F-9CBC-D50D683D56CE}" type="datetimeFigureOut">
              <a:rPr lang="es-CL" smtClean="0"/>
              <a:t>24-02-2021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A061-7F00-4181-995C-AA598A86A1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5296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2599161"/>
            <a:ext cx="4876384" cy="909706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5613474"/>
            <a:ext cx="7654171" cy="27706333"/>
          </a:xfrm>
        </p:spPr>
        <p:txBody>
          <a:bodyPr anchor="t"/>
          <a:lstStyle>
            <a:lvl1pPr marL="0" indent="0">
              <a:buNone/>
              <a:defRPr sz="5291"/>
            </a:lvl1pPr>
            <a:lvl2pPr marL="755980" indent="0">
              <a:buNone/>
              <a:defRPr sz="4630"/>
            </a:lvl2pPr>
            <a:lvl3pPr marL="1511960" indent="0">
              <a:buNone/>
              <a:defRPr sz="3968"/>
            </a:lvl3pPr>
            <a:lvl4pPr marL="2267941" indent="0">
              <a:buNone/>
              <a:defRPr sz="3307"/>
            </a:lvl4pPr>
            <a:lvl5pPr marL="3023921" indent="0">
              <a:buNone/>
              <a:defRPr sz="3307"/>
            </a:lvl5pPr>
            <a:lvl6pPr marL="3779901" indent="0">
              <a:buNone/>
              <a:defRPr sz="3307"/>
            </a:lvl6pPr>
            <a:lvl7pPr marL="4535881" indent="0">
              <a:buNone/>
              <a:defRPr sz="3307"/>
            </a:lvl7pPr>
            <a:lvl8pPr marL="5291861" indent="0">
              <a:buNone/>
              <a:defRPr sz="3307"/>
            </a:lvl8pPr>
            <a:lvl9pPr marL="6047842" indent="0">
              <a:buNone/>
              <a:defRPr sz="330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11696224"/>
            <a:ext cx="4876384" cy="21668702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316F-7C8B-472F-9CBC-D50D683D56CE}" type="datetimeFigureOut">
              <a:rPr lang="es-CL" smtClean="0"/>
              <a:t>24-02-2021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A061-7F00-4181-995C-AA598A86A1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97721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316F-7C8B-472F-9CBC-D50D683D56CE}" type="datetimeFigureOut">
              <a:rPr lang="es-CL" smtClean="0"/>
              <a:t>24-02-2021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A061-7F00-4181-995C-AA598A86A1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11147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2075719"/>
            <a:ext cx="3260110" cy="3304003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2075719"/>
            <a:ext cx="9591338" cy="3304003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316F-7C8B-472F-9CBC-D50D683D56CE}" type="datetimeFigureOut">
              <a:rPr lang="es-CL" smtClean="0"/>
              <a:t>24-02-2021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A061-7F00-4181-995C-AA598A86A1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38598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2075727"/>
            <a:ext cx="13040439" cy="75357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10378594"/>
            <a:ext cx="13040439" cy="24737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36135564"/>
            <a:ext cx="3401854" cy="20757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5316F-7C8B-472F-9CBC-D50D683D56CE}" type="datetimeFigureOut">
              <a:rPr lang="es-CL" smtClean="0"/>
              <a:t>24-02-2021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36135564"/>
            <a:ext cx="5102781" cy="20757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36135564"/>
            <a:ext cx="3401854" cy="20757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FA061-7F00-4181-995C-AA598A86A1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34650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511960" rtl="0" eaLnBrk="1" latinLnBrk="0" hangingPunct="1">
        <a:lnSpc>
          <a:spcPct val="90000"/>
        </a:lnSpc>
        <a:spcBef>
          <a:spcPct val="0"/>
        </a:spcBef>
        <a:buNone/>
        <a:defRPr sz="72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90" indent="-377990" algn="l" defTabSz="1511960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4630" kern="1200">
          <a:solidFill>
            <a:schemeClr val="tx1"/>
          </a:solidFill>
          <a:latin typeface="+mn-lt"/>
          <a:ea typeface="+mn-ea"/>
          <a:cs typeface="+mn-cs"/>
        </a:defRPr>
      </a:lvl1pPr>
      <a:lvl2pPr marL="1133970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995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3pPr>
      <a:lvl4pPr marL="264593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40191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415789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91387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66985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42583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5598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51196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3pPr>
      <a:lvl4pPr marL="226794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02392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377990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53588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29186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047842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918498D7-18CE-4565-9655-309B38B707F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06954" y="204979"/>
            <a:ext cx="1192481" cy="15899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234123C1-5A29-4310-A248-B60BF8997939}"/>
              </a:ext>
            </a:extLst>
          </p:cNvPr>
          <p:cNvSpPr txBox="1"/>
          <p:nvPr/>
        </p:nvSpPr>
        <p:spPr>
          <a:xfrm>
            <a:off x="399199" y="1804633"/>
            <a:ext cx="14320953" cy="750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126" dirty="0" smtClean="0">
                <a:solidFill>
                  <a:srgbClr val="1F83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LICEO PÚBLICO </a:t>
            </a:r>
            <a:r>
              <a:rPr lang="es-CL" sz="4126" dirty="0" smtClean="0">
                <a:solidFill>
                  <a:srgbClr val="1F83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JOSÉ SANTOS OSSA</a:t>
            </a:r>
            <a:endParaRPr lang="es-CL" sz="4126" dirty="0">
              <a:solidFill>
                <a:srgbClr val="1F83E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DFD63EB9-AC72-47EF-9B27-4C84C0BA9D52}"/>
              </a:ext>
            </a:extLst>
          </p:cNvPr>
          <p:cNvSpPr txBox="1"/>
          <p:nvPr/>
        </p:nvSpPr>
        <p:spPr>
          <a:xfrm>
            <a:off x="342717" y="2522279"/>
            <a:ext cx="14320953" cy="979318"/>
          </a:xfrm>
          <a:prstGeom prst="rect">
            <a:avLst/>
          </a:prstGeom>
          <a:solidFill>
            <a:srgbClr val="1F83E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L" sz="557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DE FUNCIONAMIENTO 2021</a:t>
            </a:r>
          </a:p>
        </p:txBody>
      </p:sp>
      <p:pic>
        <p:nvPicPr>
          <p:cNvPr id="13" name="Imagen 12" descr="Forma, Icono&#10;&#10;Descripción generada automáticamente">
            <a:extLst>
              <a:ext uri="{FF2B5EF4-FFF2-40B4-BE49-F238E27FC236}">
                <a16:creationId xmlns:a16="http://schemas.microsoft.com/office/drawing/2014/main" xmlns="" id="{FB27D109-D96B-4A2B-B8C4-20EB613406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783" y="3960030"/>
            <a:ext cx="742618" cy="742618"/>
          </a:xfrm>
          <a:prstGeom prst="rect">
            <a:avLst/>
          </a:prstGeom>
        </p:spPr>
      </p:pic>
      <p:pic>
        <p:nvPicPr>
          <p:cNvPr id="19" name="Imagen 18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xmlns="" id="{5F967123-8AAC-4F48-99EF-EDA6BA0AC7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1751" y="3932454"/>
            <a:ext cx="742618" cy="742618"/>
          </a:xfrm>
          <a:prstGeom prst="rect">
            <a:avLst/>
          </a:prstGeom>
        </p:spPr>
      </p:pic>
      <p:pic>
        <p:nvPicPr>
          <p:cNvPr id="21" name="Imagen 20" descr="Un reloj en el medio&#10;&#10;Descripción generada automáticamente con confianza media">
            <a:extLst>
              <a:ext uri="{FF2B5EF4-FFF2-40B4-BE49-F238E27FC236}">
                <a16:creationId xmlns:a16="http://schemas.microsoft.com/office/drawing/2014/main" xmlns="" id="{4B686F89-0717-41AC-A3C8-FB7C6E60BD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944" y="3950637"/>
            <a:ext cx="742618" cy="742618"/>
          </a:xfrm>
          <a:prstGeom prst="rect">
            <a:avLst/>
          </a:prstGeom>
        </p:spPr>
      </p:pic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xmlns="" id="{C0B06B7B-9893-4B45-B379-3EC573CA02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872" y="4013332"/>
            <a:ext cx="742618" cy="742618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xmlns="" id="{F918F9DF-1F97-4130-A022-D0CDAD488C55}"/>
              </a:ext>
            </a:extLst>
          </p:cNvPr>
          <p:cNvSpPr txBox="1"/>
          <p:nvPr/>
        </p:nvSpPr>
        <p:spPr>
          <a:xfrm>
            <a:off x="11532305" y="4658617"/>
            <a:ext cx="3322100" cy="123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475" b="1" dirty="0">
                <a:latin typeface="Arial" panose="020B0604020202020204" pitchFamily="34" charset="0"/>
                <a:cs typeface="Arial" panose="020B0604020202020204" pitchFamily="34" charset="0"/>
              </a:rPr>
              <a:t>PROTOCOLO DE ACTUACIÓN </a:t>
            </a:r>
            <a:endParaRPr lang="es-CL" sz="2475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L" sz="2475" b="1" dirty="0" smtClean="0"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  <a:endParaRPr lang="es-CL" sz="247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xmlns="" id="{26A8DABC-195F-4C8F-A4F3-04EF6C2DEA05}"/>
              </a:ext>
            </a:extLst>
          </p:cNvPr>
          <p:cNvSpPr txBox="1"/>
          <p:nvPr/>
        </p:nvSpPr>
        <p:spPr>
          <a:xfrm>
            <a:off x="7798043" y="4748988"/>
            <a:ext cx="3322099" cy="123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475" b="1" dirty="0">
                <a:latin typeface="Arial" panose="020B0604020202020204" pitchFamily="34" charset="0"/>
                <a:cs typeface="Arial" panose="020B0604020202020204" pitchFamily="34" charset="0"/>
              </a:rPr>
              <a:t>MEDIDAS DE PROTECCIÓN PERSONAL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xmlns="" id="{DE884A28-0572-4E29-B6B6-79B04EE7D795}"/>
              </a:ext>
            </a:extLst>
          </p:cNvPr>
          <p:cNvSpPr txBox="1"/>
          <p:nvPr/>
        </p:nvSpPr>
        <p:spPr>
          <a:xfrm>
            <a:off x="4088790" y="4641413"/>
            <a:ext cx="314103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475" b="1" dirty="0">
                <a:latin typeface="Arial" panose="020B0604020202020204" pitchFamily="34" charset="0"/>
                <a:cs typeface="Arial" panose="020B0604020202020204" pitchFamily="34" charset="0"/>
              </a:rPr>
              <a:t>MEDIDAS DE HIGIENE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xmlns="" id="{AECC1A52-4B57-4F82-8070-B9BCDA61A4C3}"/>
              </a:ext>
            </a:extLst>
          </p:cNvPr>
          <p:cNvSpPr txBox="1"/>
          <p:nvPr/>
        </p:nvSpPr>
        <p:spPr>
          <a:xfrm>
            <a:off x="142131" y="4759189"/>
            <a:ext cx="3322100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475" b="1" dirty="0">
                <a:latin typeface="Arial" panose="020B0604020202020204" pitchFamily="34" charset="0"/>
                <a:cs typeface="Arial" panose="020B0604020202020204" pitchFamily="34" charset="0"/>
              </a:rPr>
              <a:t>LIMPIEZA Y DESINFECCIÓN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xmlns="" id="{B36A8644-DCEB-448F-AED0-344DBF56C072}"/>
              </a:ext>
            </a:extLst>
          </p:cNvPr>
          <p:cNvSpPr txBox="1"/>
          <p:nvPr/>
        </p:nvSpPr>
        <p:spPr>
          <a:xfrm>
            <a:off x="3885564" y="5417477"/>
            <a:ext cx="358203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3667" indent="-353667" algn="just">
              <a:buClr>
                <a:srgbClr val="1F83EB"/>
              </a:buClr>
              <a:buFont typeface="Arial" panose="020B0604020202020204" pitchFamily="34" charset="0"/>
              <a:buChar char="►"/>
            </a:pP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A la entrada del establecimiento estará un inspector quién estará a cargo de recibir a los estudiantes y entregar alcohol gel para higiene de 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manos.</a:t>
            </a:r>
          </a:p>
          <a:p>
            <a:pPr marL="353667" indent="-353667" algn="just">
              <a:buClr>
                <a:srgbClr val="1F83EB"/>
              </a:buClr>
              <a:buFont typeface="Arial" panose="020B0604020202020204" pitchFamily="34" charset="0"/>
              <a:buChar char="►"/>
            </a:pP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Los accesos serán por calle Valdivia y Serrano (CURSO A – B – C  y  D – E –F, respectivamente)</a:t>
            </a:r>
          </a:p>
          <a:p>
            <a:pPr marL="353667" indent="-353667" algn="just">
              <a:buClr>
                <a:srgbClr val="1F83EB"/>
              </a:buClr>
              <a:buFont typeface="Arial" panose="020B0604020202020204" pitchFamily="34" charset="0"/>
              <a:buChar char="►"/>
            </a:pP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El lavado de manos debe realizarse como mínimo en las siguientes 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situaciones:</a:t>
            </a:r>
            <a:endParaRPr lang="es-C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Antes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de ingresar al establecimiento educacional 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Después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de volver del recreo </a:t>
            </a:r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Antes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y después de comer </a:t>
            </a:r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Antes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y después de ir al baño </a:t>
            </a:r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Después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de sonarse la nariz, toser o estornudar</a:t>
            </a:r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Antes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de salir del establecimiento y al llegar a la casa  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uso de mascarillas es obligatorio para toda la comunidad 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educativa.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 proporcionará elementos de protección personal a toda la comunidad educativa.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salas y dependencias bien ventiladas.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 implementarán prácticas de distanciamiento social de 1 metro como mínimo.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 ubicarán mesas y sillas para evitar el contacto cara a cara de estudiantes.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 planificarán horarios de recreos diferidos y uso de sectores del patio exclusivos.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Limpiar diariamente superficies y artículos que se utilicen.</a:t>
            </a:r>
            <a:endParaRPr lang="es-C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xmlns="" id="{57A3C3BA-06BE-4121-B781-5A0E6AC158DA}"/>
              </a:ext>
            </a:extLst>
          </p:cNvPr>
          <p:cNvSpPr txBox="1"/>
          <p:nvPr/>
        </p:nvSpPr>
        <p:spPr>
          <a:xfrm>
            <a:off x="8005011" y="6144129"/>
            <a:ext cx="2977112" cy="2057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3667" indent="-353667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►"/>
            </a:pP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 cada funcionario del establecimiento se le entregará un kit de protección personal.</a:t>
            </a:r>
          </a:p>
          <a:p>
            <a:pPr marL="353667" indent="-353667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►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 través de Pro Retención se hará entrega de un kit de protección personal a los estudiantes.</a:t>
            </a:r>
            <a:endParaRPr lang="es-C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endParaRPr lang="es-CL" sz="185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endParaRPr lang="es-CL" sz="185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s-CL" sz="1857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xmlns="" id="{F1815FEA-55D4-400B-9F74-72E337128BC2}"/>
              </a:ext>
            </a:extLst>
          </p:cNvPr>
          <p:cNvSpPr txBox="1"/>
          <p:nvPr/>
        </p:nvSpPr>
        <p:spPr>
          <a:xfrm>
            <a:off x="11394232" y="5923168"/>
            <a:ext cx="372511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 algn="just">
              <a:buFont typeface="Wingdings" panose="05000000000000000000" pitchFamily="2" charset="2"/>
              <a:buChar char="Ø"/>
            </a:pP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Una persona que 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cohabita con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un caso confirmado de COVID-19 que es miembro de la comunidad educativa (estudiante, docente, funcionario/a). Debe cumplir con la medida de cuarentena por 14 días, desde la fecha del último contacto. 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SE SUSPENDEN LAS CLASES.</a:t>
            </a:r>
          </a:p>
          <a:p>
            <a:pPr marL="171450" lvl="0" indent="-171450" algn="just">
              <a:buFont typeface="Wingdings" panose="05000000000000000000" pitchFamily="2" charset="2"/>
              <a:buChar char="Ø"/>
            </a:pP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Estudiante COVID-19 (+) confirmado que asistió al 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establecimiento,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en período de 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transmisibilidad. debe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permanecer en aislamiento hasta que un médico indique que puede retomar sus actividades.  Todas las personas que son parte del curso deben permanecer en cuarentena por 14 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días. SE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SUSPENDEN LAS CLASES DEL CURSO COMPLETO POR 14 DÍAS.</a:t>
            </a:r>
          </a:p>
          <a:p>
            <a:pPr marL="171450" lvl="0" indent="-171450" algn="just">
              <a:buFont typeface="Wingdings" panose="05000000000000000000" pitchFamily="2" charset="2"/>
              <a:buChar char="Ø"/>
            </a:pP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Si un docente, asistente de la educación o miembro del equipo directivo es COVID-19 (+) confirmado. 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deben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permanecer en cuarentena 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preventiva. 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Las personas afectadas y todas aquellas que presenten síntomas de COVID-19 (+) y/o pasen a ser un caso confirmado, deben permanecer en aislamiento hasta que un médico indique que pueden retomar sus actividades.  SE DEBE IDENTIFICAR A LOS POTENCIALES CONTACTOS, PUDIENDO DERIVAR EN SUSPENSIÓN DE CURSOS, NIVELES O DEL ESTABLECIMIENTO COMPLETO POR 14 DÍAS.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xmlns="" id="{D98F90C7-A87D-43AE-BDE1-1A0364EFA062}"/>
              </a:ext>
            </a:extLst>
          </p:cNvPr>
          <p:cNvSpPr txBox="1"/>
          <p:nvPr/>
        </p:nvSpPr>
        <p:spPr>
          <a:xfrm>
            <a:off x="1527088" y="12937552"/>
            <a:ext cx="5735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>
                <a:latin typeface="Arial" panose="020B0604020202020204" pitchFamily="34" charset="0"/>
                <a:cs typeface="Arial" panose="020B0604020202020204" pitchFamily="34" charset="0"/>
              </a:rPr>
              <a:t>HORARIO DE ENTRADA Y SALIDA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xmlns="" id="{CFDC51C5-7737-452E-B0A4-FB83D15C5FA1}"/>
              </a:ext>
            </a:extLst>
          </p:cNvPr>
          <p:cNvSpPr txBox="1"/>
          <p:nvPr/>
        </p:nvSpPr>
        <p:spPr>
          <a:xfrm>
            <a:off x="685495" y="14048239"/>
            <a:ext cx="6511403" cy="1362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3667" indent="-353667">
              <a:buClr>
                <a:srgbClr val="FF3C4C"/>
              </a:buClr>
              <a:buFont typeface="Arial" panose="020B0604020202020204" pitchFamily="34" charset="0"/>
              <a:buChar char="►"/>
            </a:pPr>
            <a:r>
              <a:rPr lang="es-ES" sz="2063" dirty="0" smtClean="0">
                <a:latin typeface="Arial" panose="020B0604020202020204" pitchFamily="34" charset="0"/>
                <a:cs typeface="Arial" panose="020B0604020202020204" pitchFamily="34" charset="0"/>
              </a:rPr>
              <a:t>Las clases presenciales se realizarán tres días a la semana: lunes, miércoles y viernes.</a:t>
            </a:r>
          </a:p>
          <a:p>
            <a:pPr marL="353667" indent="-353667">
              <a:buClr>
                <a:srgbClr val="FF3C4C"/>
              </a:buClr>
              <a:buFont typeface="Arial" panose="020B0604020202020204" pitchFamily="34" charset="0"/>
              <a:buChar char="►"/>
            </a:pPr>
            <a:r>
              <a:rPr lang="es-ES" sz="2063" dirty="0" smtClean="0">
                <a:latin typeface="Arial" panose="020B0604020202020204" pitchFamily="34" charset="0"/>
                <a:cs typeface="Arial" panose="020B0604020202020204" pitchFamily="34" charset="0"/>
              </a:rPr>
              <a:t>El Horario será desde las 08:00 horas a las 12:30 horas. </a:t>
            </a:r>
            <a:endParaRPr lang="es-CL" sz="206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xmlns="" id="{BDDFEA8E-2A68-41E2-8354-3CECCAB836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6" y="17041267"/>
            <a:ext cx="928273" cy="928273"/>
          </a:xfrm>
          <a:prstGeom prst="rect">
            <a:avLst/>
          </a:prstGeom>
        </p:spPr>
      </p:pic>
      <p:pic>
        <p:nvPicPr>
          <p:cNvPr id="50" name="Imagen 49" descr="Icono&#10;&#10;Descripción generada automáticamente">
            <a:extLst>
              <a:ext uri="{FF2B5EF4-FFF2-40B4-BE49-F238E27FC236}">
                <a16:creationId xmlns:a16="http://schemas.microsoft.com/office/drawing/2014/main" xmlns="" id="{B0D943BE-CE86-4B3D-A9A5-B53150D0DE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172" y="12965454"/>
            <a:ext cx="928273" cy="928273"/>
          </a:xfrm>
          <a:prstGeom prst="rect">
            <a:avLst/>
          </a:prstGeom>
        </p:spPr>
      </p:pic>
      <p:pic>
        <p:nvPicPr>
          <p:cNvPr id="52" name="Imagen 51" descr="Icono&#10;&#10;Descripción generada automáticamente">
            <a:extLst>
              <a:ext uri="{FF2B5EF4-FFF2-40B4-BE49-F238E27FC236}">
                <a16:creationId xmlns:a16="http://schemas.microsoft.com/office/drawing/2014/main" xmlns="" id="{3114E629-FF2B-439D-B26B-EA5D811A857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99" y="12911692"/>
            <a:ext cx="928273" cy="928273"/>
          </a:xfrm>
          <a:prstGeom prst="rect">
            <a:avLst/>
          </a:prstGeom>
        </p:spPr>
      </p:pic>
      <p:pic>
        <p:nvPicPr>
          <p:cNvPr id="54" name="Imagen 53" descr="Icono&#10;&#10;Descripción generada automáticamente">
            <a:extLst>
              <a:ext uri="{FF2B5EF4-FFF2-40B4-BE49-F238E27FC236}">
                <a16:creationId xmlns:a16="http://schemas.microsoft.com/office/drawing/2014/main" xmlns="" id="{00D72F75-EACF-415A-A43A-2BA12C9705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05125" y="11448442"/>
            <a:ext cx="788283" cy="754874"/>
          </a:xfrm>
          <a:prstGeom prst="rect">
            <a:avLst/>
          </a:prstGeom>
        </p:spPr>
      </p:pic>
      <p:sp>
        <p:nvSpPr>
          <p:cNvPr id="55" name="CuadroTexto 54">
            <a:extLst>
              <a:ext uri="{FF2B5EF4-FFF2-40B4-BE49-F238E27FC236}">
                <a16:creationId xmlns:a16="http://schemas.microsoft.com/office/drawing/2014/main" xmlns="" id="{72676584-7E15-43A9-B037-A223D45A1F5D}"/>
              </a:ext>
            </a:extLst>
          </p:cNvPr>
          <p:cNvSpPr txBox="1"/>
          <p:nvPr/>
        </p:nvSpPr>
        <p:spPr>
          <a:xfrm>
            <a:off x="2807368" y="11522232"/>
            <a:ext cx="10857001" cy="727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126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FUNCIONAMIENTO DE LA JORNADA 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xmlns="" id="{2B57D5B1-FF2E-4D28-B348-60E8FFA4AE76}"/>
              </a:ext>
            </a:extLst>
          </p:cNvPr>
          <p:cNvSpPr txBox="1"/>
          <p:nvPr/>
        </p:nvSpPr>
        <p:spPr>
          <a:xfrm>
            <a:off x="9342475" y="12937552"/>
            <a:ext cx="5481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>
                <a:latin typeface="Arial" panose="020B0604020202020204" pitchFamily="34" charset="0"/>
                <a:cs typeface="Arial" panose="020B0604020202020204" pitchFamily="34" charset="0"/>
              </a:rPr>
              <a:t> RECREO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xmlns="" id="{98BC26F6-35A1-4AE9-BC36-9266918D9036}"/>
              </a:ext>
            </a:extLst>
          </p:cNvPr>
          <p:cNvSpPr txBox="1"/>
          <p:nvPr/>
        </p:nvSpPr>
        <p:spPr>
          <a:xfrm>
            <a:off x="8217773" y="13795196"/>
            <a:ext cx="6704043" cy="2632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3C4C"/>
              </a:buClr>
            </a:pPr>
            <a:endParaRPr lang="es-CL" sz="206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3667" indent="-353667">
              <a:buClr>
                <a:srgbClr val="FF3C4C"/>
              </a:buClr>
              <a:buFont typeface="Arial" panose="020B0604020202020204" pitchFamily="34" charset="0"/>
              <a:buChar char="►"/>
            </a:pPr>
            <a:r>
              <a:rPr lang="es-CL" sz="2063" dirty="0" smtClean="0">
                <a:latin typeface="Arial" panose="020B0604020202020204" pitchFamily="34" charset="0"/>
                <a:cs typeface="Arial" panose="020B0604020202020204" pitchFamily="34" charset="0"/>
              </a:rPr>
              <a:t>Los niveles que se encontrarán en clases se dividirán en dos grupos</a:t>
            </a:r>
          </a:p>
          <a:p>
            <a:pPr marL="353667" indent="-353667">
              <a:buClr>
                <a:srgbClr val="FF3C4C"/>
              </a:buClr>
              <a:buFont typeface="Arial" panose="020B0604020202020204" pitchFamily="34" charset="0"/>
              <a:buChar char="►"/>
            </a:pPr>
            <a:r>
              <a:rPr lang="es-CL" sz="2063" dirty="0" smtClean="0">
                <a:latin typeface="Arial" panose="020B0604020202020204" pitchFamily="34" charset="0"/>
                <a:cs typeface="Arial" panose="020B0604020202020204" pitchFamily="34" charset="0"/>
              </a:rPr>
              <a:t> letras A-B-C tendrán los siguientes recreos</a:t>
            </a:r>
          </a:p>
          <a:p>
            <a:pPr marL="810867" lvl="1" indent="-353667">
              <a:buClr>
                <a:srgbClr val="FF3C4C"/>
              </a:buClr>
              <a:buFont typeface="Arial" panose="020B0604020202020204" pitchFamily="34" charset="0"/>
              <a:buChar char="►"/>
            </a:pPr>
            <a:r>
              <a:rPr lang="es-CL" sz="2063" dirty="0" smtClean="0">
                <a:latin typeface="Arial" panose="020B0604020202020204" pitchFamily="34" charset="0"/>
                <a:cs typeface="Arial" panose="020B0604020202020204" pitchFamily="34" charset="0"/>
              </a:rPr>
              <a:t>9:30 a 09:45 / 10:45: a </a:t>
            </a:r>
            <a:r>
              <a:rPr lang="es-CL" sz="2063" dirty="0" smtClean="0">
                <a:latin typeface="Arial" panose="020B0604020202020204" pitchFamily="34" charset="0"/>
                <a:cs typeface="Arial" panose="020B0604020202020204" pitchFamily="34" charset="0"/>
              </a:rPr>
              <a:t>11:00 horas.</a:t>
            </a:r>
            <a:endParaRPr lang="es-CL" sz="2063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3667" indent="-353667">
              <a:buClr>
                <a:srgbClr val="FF3C4C"/>
              </a:buClr>
              <a:buFont typeface="Arial" panose="020B0604020202020204" pitchFamily="34" charset="0"/>
              <a:buChar char="►"/>
            </a:pPr>
            <a:r>
              <a:rPr lang="es-CL" sz="2063" dirty="0" smtClean="0">
                <a:latin typeface="Arial" panose="020B0604020202020204" pitchFamily="34" charset="0"/>
                <a:cs typeface="Arial" panose="020B0604020202020204" pitchFamily="34" charset="0"/>
              </a:rPr>
              <a:t>Letras D-E-F tendrán los siguientes recreos</a:t>
            </a:r>
          </a:p>
          <a:p>
            <a:pPr marL="810867" lvl="1" indent="-353667">
              <a:buClr>
                <a:srgbClr val="FF3C4C"/>
              </a:buClr>
              <a:buFont typeface="Arial" panose="020B0604020202020204" pitchFamily="34" charset="0"/>
              <a:buChar char="►"/>
            </a:pPr>
            <a:r>
              <a:rPr lang="es-CL" sz="2063" dirty="0" smtClean="0">
                <a:latin typeface="Arial" panose="020B0604020202020204" pitchFamily="34" charset="0"/>
                <a:cs typeface="Arial" panose="020B0604020202020204" pitchFamily="34" charset="0"/>
              </a:rPr>
              <a:t>10:00 a 10:15 / 11:15 a </a:t>
            </a:r>
            <a:r>
              <a:rPr lang="es-CL" sz="2063" dirty="0" smtClean="0">
                <a:latin typeface="Arial" panose="020B0604020202020204" pitchFamily="34" charset="0"/>
                <a:cs typeface="Arial" panose="020B0604020202020204" pitchFamily="34" charset="0"/>
              </a:rPr>
              <a:t>11:30 horas.</a:t>
            </a:r>
            <a:endParaRPr lang="es-CL" sz="206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3667" indent="-353667">
              <a:buClr>
                <a:srgbClr val="FF3C4C"/>
              </a:buClr>
              <a:buFont typeface="Arial" panose="020B0604020202020204" pitchFamily="34" charset="0"/>
              <a:buChar char="►"/>
            </a:pPr>
            <a:endParaRPr lang="es-CL" sz="206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xmlns="" id="{2F30DA98-CCD6-4E33-8CB9-63A7B70F7006}"/>
              </a:ext>
            </a:extLst>
          </p:cNvPr>
          <p:cNvSpPr txBox="1"/>
          <p:nvPr/>
        </p:nvSpPr>
        <p:spPr>
          <a:xfrm>
            <a:off x="1530276" y="17091947"/>
            <a:ext cx="5184423" cy="536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88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xmlns="" id="{9ABCD375-8F83-4C07-8F8D-68080DCEB03D}"/>
              </a:ext>
            </a:extLst>
          </p:cNvPr>
          <p:cNvSpPr txBox="1"/>
          <p:nvPr/>
        </p:nvSpPr>
        <p:spPr>
          <a:xfrm>
            <a:off x="492855" y="18156268"/>
            <a:ext cx="6221844" cy="1362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3667" indent="-353667">
              <a:buClr>
                <a:srgbClr val="FF3C4C"/>
              </a:buClr>
              <a:buFont typeface="Arial" panose="020B0604020202020204" pitchFamily="34" charset="0"/>
              <a:buChar char="►"/>
            </a:pPr>
            <a:r>
              <a:rPr lang="es-CL" sz="2063" dirty="0" smtClean="0">
                <a:latin typeface="Arial" panose="020B0604020202020204" pitchFamily="34" charset="0"/>
                <a:cs typeface="Arial" panose="020B0604020202020204" pitchFamily="34" charset="0"/>
              </a:rPr>
              <a:t>El establecimiento ha decidido realizar entrega de canastas, cuando corresponda,  en jornada alterna al horario de clases, es decir jornada de la tarde.</a:t>
            </a:r>
            <a:endParaRPr lang="es-CL" sz="206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xmlns="" id="{0FF2E631-FE09-4383-AB9D-4BAFD73719EA}"/>
              </a:ext>
            </a:extLst>
          </p:cNvPr>
          <p:cNvSpPr txBox="1"/>
          <p:nvPr/>
        </p:nvSpPr>
        <p:spPr>
          <a:xfrm>
            <a:off x="1604747" y="17202250"/>
            <a:ext cx="5658321" cy="536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88" b="1" dirty="0">
                <a:latin typeface="Arial" panose="020B0604020202020204" pitchFamily="34" charset="0"/>
                <a:cs typeface="Arial" panose="020B0604020202020204" pitchFamily="34" charset="0"/>
              </a:rPr>
              <a:t>HORARIO DE ALIMENTACIÓN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xmlns="" id="{47523EA1-7EB6-42B1-90E8-D8C387AF35A9}"/>
              </a:ext>
            </a:extLst>
          </p:cNvPr>
          <p:cNvSpPr txBox="1"/>
          <p:nvPr/>
        </p:nvSpPr>
        <p:spPr>
          <a:xfrm>
            <a:off x="8120173" y="18202633"/>
            <a:ext cx="6704043" cy="1997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3667" indent="-353667">
              <a:buClr>
                <a:srgbClr val="FF3C4C"/>
              </a:buClr>
              <a:buFont typeface="Arial" panose="020B0604020202020204" pitchFamily="34" charset="0"/>
              <a:buChar char="►"/>
            </a:pPr>
            <a:r>
              <a:rPr lang="es-CL" sz="2063" dirty="0">
                <a:latin typeface="Arial" panose="020B0604020202020204" pitchFamily="34" charset="0"/>
                <a:cs typeface="Arial" panose="020B0604020202020204" pitchFamily="34" charset="0"/>
              </a:rPr>
              <a:t>El establecimiento cuenta con baños con un aforo para 7 personas, habrá funcionarios responsables de dar cumplimiento a las medidas establecidas para su utilización.</a:t>
            </a:r>
          </a:p>
          <a:p>
            <a:pPr marL="353667" indent="-353667">
              <a:buClr>
                <a:srgbClr val="FF3C4C"/>
              </a:buClr>
              <a:buFont typeface="Arial" panose="020B0604020202020204" pitchFamily="34" charset="0"/>
              <a:buChar char="►"/>
            </a:pPr>
            <a:r>
              <a:rPr lang="es-CL" sz="2063" dirty="0">
                <a:latin typeface="Arial" panose="020B0604020202020204" pitchFamily="34" charset="0"/>
                <a:cs typeface="Arial" panose="020B0604020202020204" pitchFamily="34" charset="0"/>
              </a:rPr>
              <a:t>Posterior a cada recreo se higienizarán los baños y al final de cada </a:t>
            </a:r>
            <a:r>
              <a:rPr lang="es-CL" sz="2063" dirty="0" smtClean="0">
                <a:latin typeface="Arial" panose="020B0604020202020204" pitchFamily="34" charset="0"/>
                <a:cs typeface="Arial" panose="020B0604020202020204" pitchFamily="34" charset="0"/>
              </a:rPr>
              <a:t>jornada.</a:t>
            </a:r>
            <a:endParaRPr lang="es-CL" sz="206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xmlns="" id="{30123B1C-160D-4269-92B9-0E6E578D86DD}"/>
              </a:ext>
            </a:extLst>
          </p:cNvPr>
          <p:cNvSpPr txBox="1"/>
          <p:nvPr/>
        </p:nvSpPr>
        <p:spPr>
          <a:xfrm>
            <a:off x="289840" y="22352844"/>
            <a:ext cx="6704043" cy="2632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3667" indent="-353667">
              <a:buClr>
                <a:srgbClr val="FF3C4C"/>
              </a:buClr>
              <a:buFont typeface="Arial" panose="020B0604020202020204" pitchFamily="34" charset="0"/>
              <a:buChar char="►"/>
            </a:pPr>
            <a:endParaRPr lang="es-CL" sz="206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3667" indent="-353667">
              <a:buClr>
                <a:srgbClr val="FF3C4C"/>
              </a:buClr>
              <a:buFont typeface="Arial" panose="020B0604020202020204" pitchFamily="34" charset="0"/>
              <a:buChar char="►"/>
            </a:pPr>
            <a:r>
              <a:rPr lang="es-CL" sz="2063" dirty="0" smtClean="0">
                <a:latin typeface="Arial" panose="020B0604020202020204" pitchFamily="34" charset="0"/>
                <a:cs typeface="Arial" panose="020B0604020202020204" pitchFamily="34" charset="0"/>
              </a:rPr>
              <a:t>Estudiantes con vinculación crítica serán apoyados, en primer lugar, por la Dupla Psicosocial para detectar necesidades de acompañamiento. Desde el área de Orientación se trabajará apoyando en la motivación y contención emocional. También se le preparará un plan de reforzamiento académico.</a:t>
            </a:r>
            <a:endParaRPr lang="es-CL" sz="206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3667" indent="-353667">
              <a:buClr>
                <a:srgbClr val="FF3C4C"/>
              </a:buClr>
              <a:buFont typeface="Arial" panose="020B0604020202020204" pitchFamily="34" charset="0"/>
              <a:buChar char="►"/>
            </a:pPr>
            <a:endParaRPr lang="es-CL" sz="206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xmlns="" id="{F6DB62B0-7FDD-473D-A0B9-5F6CDB115648}"/>
              </a:ext>
            </a:extLst>
          </p:cNvPr>
          <p:cNvSpPr txBox="1"/>
          <p:nvPr/>
        </p:nvSpPr>
        <p:spPr>
          <a:xfrm>
            <a:off x="9398970" y="21744895"/>
            <a:ext cx="5264700" cy="536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88" b="1" dirty="0">
                <a:latin typeface="Arial" panose="020B0604020202020204" pitchFamily="34" charset="0"/>
                <a:cs typeface="Arial" panose="020B0604020202020204" pitchFamily="34" charset="0"/>
              </a:rPr>
              <a:t>USO DE UNIFORME 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xmlns="" id="{4E6F1EAB-6B75-4333-ADE5-74FEEAD00A7F}"/>
              </a:ext>
            </a:extLst>
          </p:cNvPr>
          <p:cNvSpPr txBox="1"/>
          <p:nvPr/>
        </p:nvSpPr>
        <p:spPr>
          <a:xfrm>
            <a:off x="8182072" y="22598776"/>
            <a:ext cx="6704043" cy="1997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3667" indent="-353667">
              <a:buClr>
                <a:srgbClr val="FF3C4C"/>
              </a:buClr>
              <a:buFont typeface="Arial" panose="020B0604020202020204" pitchFamily="34" charset="0"/>
              <a:buChar char="►"/>
            </a:pPr>
            <a:r>
              <a:rPr lang="es-CL" sz="2063" dirty="0">
                <a:latin typeface="Arial" panose="020B0604020202020204" pitchFamily="34" charset="0"/>
                <a:cs typeface="Arial" panose="020B0604020202020204" pitchFamily="34" charset="0"/>
              </a:rPr>
              <a:t>El uso del uniforme será optativo, los estudiantes que así lo requieran, podrán presentarse con ropa de calle adecuada para cumplir con sus labores </a:t>
            </a:r>
            <a:r>
              <a:rPr lang="es-CL" sz="2063" dirty="0" smtClean="0">
                <a:latin typeface="Arial" panose="020B0604020202020204" pitchFamily="34" charset="0"/>
                <a:cs typeface="Arial" panose="020B0604020202020204" pitchFamily="34" charset="0"/>
              </a:rPr>
              <a:t>académicas.</a:t>
            </a:r>
            <a:endParaRPr lang="es-CL" sz="2063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3667" indent="-353667">
              <a:buClr>
                <a:srgbClr val="FF3C4C"/>
              </a:buClr>
              <a:buFont typeface="Arial" panose="020B0604020202020204" pitchFamily="34" charset="0"/>
              <a:buChar char="►"/>
            </a:pPr>
            <a:r>
              <a:rPr lang="es-CL" sz="2063" dirty="0" smtClean="0">
                <a:latin typeface="Arial" panose="020B0604020202020204" pitchFamily="34" charset="0"/>
                <a:cs typeface="Arial" panose="020B0604020202020204" pitchFamily="34" charset="0"/>
              </a:rPr>
              <a:t>Para educación física se solicita equipamiento acorde al desarrollo de </a:t>
            </a:r>
            <a:r>
              <a:rPr lang="es-CL" sz="2063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CL" sz="2063" smtClean="0">
                <a:latin typeface="Arial" panose="020B0604020202020204" pitchFamily="34" charset="0"/>
                <a:cs typeface="Arial" panose="020B0604020202020204" pitchFamily="34" charset="0"/>
              </a:rPr>
              <a:t>actividad. </a:t>
            </a:r>
            <a:endParaRPr lang="es-CL" sz="206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 descr="Icono&#10;&#10;Descripción generada automáticamente">
            <a:extLst>
              <a:ext uri="{FF2B5EF4-FFF2-40B4-BE49-F238E27FC236}">
                <a16:creationId xmlns:a16="http://schemas.microsoft.com/office/drawing/2014/main" xmlns="" id="{1E69F5A2-A121-4F7E-BB25-D28697FA16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40" y="21446887"/>
            <a:ext cx="928273" cy="928273"/>
          </a:xfrm>
          <a:prstGeom prst="rect">
            <a:avLst/>
          </a:prstGeom>
        </p:spPr>
      </p:pic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xmlns="" id="{B701C883-0773-4388-ABC5-54321038A7F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257" y="21505665"/>
            <a:ext cx="928273" cy="928273"/>
          </a:xfrm>
          <a:prstGeom prst="rect">
            <a:avLst/>
          </a:prstGeom>
        </p:spPr>
      </p:pic>
      <p:sp>
        <p:nvSpPr>
          <p:cNvPr id="47" name="CuadroTexto 46">
            <a:extLst>
              <a:ext uri="{FF2B5EF4-FFF2-40B4-BE49-F238E27FC236}">
                <a16:creationId xmlns:a16="http://schemas.microsoft.com/office/drawing/2014/main" xmlns="" id="{579C325C-CEF7-4871-AEDE-CE8EAA913A6E}"/>
              </a:ext>
            </a:extLst>
          </p:cNvPr>
          <p:cNvSpPr txBox="1"/>
          <p:nvPr/>
        </p:nvSpPr>
        <p:spPr>
          <a:xfrm>
            <a:off x="142131" y="26550864"/>
            <a:ext cx="14639667" cy="3583994"/>
          </a:xfrm>
          <a:prstGeom prst="rect">
            <a:avLst/>
          </a:prstGeom>
          <a:solidFill>
            <a:srgbClr val="8ECF3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L" sz="4538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INICIO DE CLASES </a:t>
            </a:r>
            <a:r>
              <a:rPr lang="es-CL" sz="4538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REMOTAS</a:t>
            </a:r>
            <a:endParaRPr lang="es-CL" sz="4538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L" sz="4538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s-CL" sz="4538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MARZO </a:t>
            </a:r>
            <a:r>
              <a:rPr lang="es-CL" sz="4538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</a:p>
          <a:p>
            <a:pPr algn="ctr"/>
            <a:endParaRPr lang="es-CL" sz="4538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L" sz="4538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INICIO DE CLASES PRESENCIALES</a:t>
            </a:r>
          </a:p>
          <a:p>
            <a:pPr algn="ctr"/>
            <a:r>
              <a:rPr lang="es-CL" sz="4538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PARTIR DEL 15 DE MARZO DE 2021</a:t>
            </a:r>
            <a:endParaRPr lang="es-CL" sz="4538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xmlns="" id="{FD5CABCB-C621-42B6-8C18-D11967494BA9}"/>
              </a:ext>
            </a:extLst>
          </p:cNvPr>
          <p:cNvSpPr txBox="1"/>
          <p:nvPr/>
        </p:nvSpPr>
        <p:spPr>
          <a:xfrm>
            <a:off x="6892654" y="30901367"/>
            <a:ext cx="2562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latin typeface="Arial" panose="020B0604020202020204" pitchFamily="34" charset="0"/>
                <a:cs typeface="Arial" panose="020B0604020202020204" pitchFamily="34" charset="0"/>
              </a:rPr>
              <a:t>HORARIO</a:t>
            </a:r>
          </a:p>
        </p:txBody>
      </p:sp>
      <p:sp>
        <p:nvSpPr>
          <p:cNvPr id="91" name="Rectángulo 90">
            <a:extLst>
              <a:ext uri="{FF2B5EF4-FFF2-40B4-BE49-F238E27FC236}">
                <a16:creationId xmlns:a16="http://schemas.microsoft.com/office/drawing/2014/main" xmlns="" id="{F0DB4F06-F982-473E-AAAA-A56BC50C9E7D}"/>
              </a:ext>
            </a:extLst>
          </p:cNvPr>
          <p:cNvSpPr/>
          <p:nvPr/>
        </p:nvSpPr>
        <p:spPr>
          <a:xfrm>
            <a:off x="1071735" y="31580542"/>
            <a:ext cx="13129145" cy="6968844"/>
          </a:xfrm>
          <a:prstGeom prst="rect">
            <a:avLst/>
          </a:prstGeom>
          <a:solidFill>
            <a:srgbClr val="3AB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857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" name="Imagen 102" descr="Un reloj en el medio&#10;&#10;Descripción generada automáticamente con confianza media">
            <a:extLst>
              <a:ext uri="{FF2B5EF4-FFF2-40B4-BE49-F238E27FC236}">
                <a16:creationId xmlns:a16="http://schemas.microsoft.com/office/drawing/2014/main" xmlns="" id="{9BD17911-EEEC-4813-A35D-5CE9A73B85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790" y="30868951"/>
            <a:ext cx="646331" cy="646331"/>
          </a:xfrm>
          <a:prstGeom prst="rect">
            <a:avLst/>
          </a:prstGeom>
        </p:spPr>
      </p:pic>
      <p:pic>
        <p:nvPicPr>
          <p:cNvPr id="104" name="Imagen 103" descr="Icono&#10;&#10;Descripción generada automáticamente">
            <a:extLst>
              <a:ext uri="{FF2B5EF4-FFF2-40B4-BE49-F238E27FC236}">
                <a16:creationId xmlns:a16="http://schemas.microsoft.com/office/drawing/2014/main" xmlns="" id="{797BFBB9-D9AA-4D19-92C5-4CA4416DFD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411" y="24939286"/>
            <a:ext cx="1255568" cy="1255568"/>
          </a:xfrm>
          <a:prstGeom prst="rect">
            <a:avLst/>
          </a:prstGeom>
        </p:spPr>
      </p:pic>
      <p:sp>
        <p:nvSpPr>
          <p:cNvPr id="90" name="CuadroTexto 89">
            <a:extLst>
              <a:ext uri="{FF2B5EF4-FFF2-40B4-BE49-F238E27FC236}">
                <a16:creationId xmlns:a16="http://schemas.microsoft.com/office/drawing/2014/main" xmlns="" id="{265D8D24-563C-4CBE-90DB-B489D2F1442E}"/>
              </a:ext>
            </a:extLst>
          </p:cNvPr>
          <p:cNvSpPr txBox="1"/>
          <p:nvPr/>
        </p:nvSpPr>
        <p:spPr>
          <a:xfrm>
            <a:off x="9123477" y="17163867"/>
            <a:ext cx="5658321" cy="536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88" b="1" dirty="0">
                <a:latin typeface="Arial" panose="020B0604020202020204" pitchFamily="34" charset="0"/>
                <a:cs typeface="Arial" panose="020B0604020202020204" pitchFamily="34" charset="0"/>
              </a:rPr>
              <a:t>USO DE BAÑOS</a:t>
            </a:r>
          </a:p>
        </p:txBody>
      </p:sp>
      <p:sp>
        <p:nvSpPr>
          <p:cNvPr id="105" name="CuadroTexto 104">
            <a:extLst>
              <a:ext uri="{FF2B5EF4-FFF2-40B4-BE49-F238E27FC236}">
                <a16:creationId xmlns:a16="http://schemas.microsoft.com/office/drawing/2014/main" xmlns="" id="{AFAF5CFD-2FFC-4388-9773-A5680B8ACF83}"/>
              </a:ext>
            </a:extLst>
          </p:cNvPr>
          <p:cNvSpPr txBox="1"/>
          <p:nvPr/>
        </p:nvSpPr>
        <p:spPr>
          <a:xfrm>
            <a:off x="1489687" y="21620543"/>
            <a:ext cx="5264700" cy="536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88" b="1" dirty="0">
                <a:latin typeface="Arial" panose="020B0604020202020204" pitchFamily="34" charset="0"/>
                <a:cs typeface="Arial" panose="020B0604020202020204" pitchFamily="34" charset="0"/>
              </a:rPr>
              <a:t>APOYO AL ESTUDIANTE </a:t>
            </a:r>
          </a:p>
        </p:txBody>
      </p:sp>
      <p:sp>
        <p:nvSpPr>
          <p:cNvPr id="106" name="CuadroTexto 105">
            <a:extLst>
              <a:ext uri="{FF2B5EF4-FFF2-40B4-BE49-F238E27FC236}">
                <a16:creationId xmlns:a16="http://schemas.microsoft.com/office/drawing/2014/main" xmlns="" id="{AAFE26F6-2BB6-4957-B3D4-69F6536A5B7C}"/>
              </a:ext>
            </a:extLst>
          </p:cNvPr>
          <p:cNvSpPr txBox="1"/>
          <p:nvPr/>
        </p:nvSpPr>
        <p:spPr>
          <a:xfrm>
            <a:off x="65264" y="5579347"/>
            <a:ext cx="3579085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Proceso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de limpieza: mediante la remoción de materia orgánica e inorgánica, usualmente mediante fricción, con la ayuda de detergentes o jabón, enjuagando posteriormente con agua para eliminar la suciedad por arrastre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Desinfección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de superficies ya limpias: con la aplicación de productos desinfectantes a través del uso de rociadores, toallas, paños de fibra o microfibra o trapeadores, entre otros métodos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Las Oficinas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: serán 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limpiadas y desinfectadas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durante la jornada y cambiadas las bolsas de 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basura. </a:t>
            </a:r>
          </a:p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Salas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clases serán limpiadas y desinfectadas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al término de la jornada escolar y se cambiarán las bolsas de basura en los 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recreos, (el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suelo, las sillas, las mesas, y los artefactos tecnológicos y superficies manipuladas con alta 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frecuencia, manillas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, pasamanos, tazas de inodoro, llaves de agua, superficies de apoyo, pomos de las puertas, entre otros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espacios comunes serán limpiados 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desinfectados al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término de la jornada (baños, gimnasio, casinos, sala de 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profesores)</a:t>
            </a:r>
          </a:p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CL" sz="1200" dirty="0">
                <a:latin typeface="Arial" panose="020B0604020202020204" pitchFamily="34" charset="0"/>
                <a:cs typeface="Arial" panose="020B0604020202020204" pitchFamily="34" charset="0"/>
              </a:rPr>
              <a:t>caso de presentarse sospecha de contagio o contacto con personas contagiadas se sanitizará todo el </a:t>
            </a:r>
            <a:r>
              <a:rPr lang="es-C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establecimiento.</a:t>
            </a:r>
            <a:endParaRPr lang="es-C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1F83EB"/>
              </a:buClr>
            </a:pPr>
            <a:endParaRPr lang="es-CL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1F83EB"/>
              </a:buClr>
            </a:pPr>
            <a:endParaRPr lang="es-CL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3667" indent="-353667">
              <a:buClr>
                <a:srgbClr val="1F83EB"/>
              </a:buClr>
              <a:buFont typeface="Arial" panose="020B0604020202020204" pitchFamily="34" charset="0"/>
              <a:buChar char="►"/>
            </a:pPr>
            <a:endParaRPr lang="es-CL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A59D572D-F50E-495A-B058-432B29A40D5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5011" y="16998711"/>
            <a:ext cx="1118466" cy="109361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15"/>
          <a:srcRect l="53854" t="27597" r="2684" b="23390"/>
          <a:stretch/>
        </p:blipFill>
        <p:spPr>
          <a:xfrm>
            <a:off x="1413179" y="31831811"/>
            <a:ext cx="12446256" cy="6445430"/>
          </a:xfrm>
          <a:prstGeom prst="rect">
            <a:avLst/>
          </a:prstGeom>
        </p:spPr>
      </p:pic>
      <p:pic>
        <p:nvPicPr>
          <p:cNvPr id="46" name="88 Imagen">
            <a:extLst>
              <a:ext uri="{FF2B5EF4-FFF2-40B4-BE49-F238E27FC236}">
                <a16:creationId xmlns:a16="http://schemas.microsoft.com/office/drawing/2014/main" xmlns="" id="{CD3B3229-1A78-466D-B162-0B0AA3C212B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25590" y="406656"/>
            <a:ext cx="2540950" cy="145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825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900</Words>
  <Application>Microsoft Office PowerPoint</Application>
  <PresentationFormat>Personalizado</PresentationFormat>
  <Paragraphs>66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Docente</dc:creator>
  <cp:lastModifiedBy>Lobillo</cp:lastModifiedBy>
  <cp:revision>18</cp:revision>
  <cp:lastPrinted>2021-02-24T14:40:47Z</cp:lastPrinted>
  <dcterms:modified xsi:type="dcterms:W3CDTF">2021-02-24T16:55:10Z</dcterms:modified>
</cp:coreProperties>
</file>